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457" r:id="rId3"/>
    <p:sldId id="458" r:id="rId5"/>
    <p:sldId id="459" r:id="rId6"/>
    <p:sldId id="460" r:id="rId7"/>
    <p:sldId id="461" r:id="rId8"/>
    <p:sldId id="462" r:id="rId9"/>
    <p:sldId id="463" r:id="rId10"/>
    <p:sldId id="464" r:id="rId11"/>
    <p:sldId id="465" r:id="rId12"/>
    <p:sldId id="466" r:id="rId13"/>
    <p:sldId id="467" r:id="rId14"/>
    <p:sldId id="468" r:id="rId15"/>
    <p:sldId id="469" r:id="rId16"/>
    <p:sldId id="470" r:id="rId17"/>
    <p:sldId id="471" r:id="rId18"/>
    <p:sldId id="472" r:id="rId19"/>
    <p:sldId id="473" r:id="rId20"/>
  </p:sldIdLst>
  <p:sldSz cx="9144000" cy="6858000" type="screen4x3"/>
  <p:notesSz cx="6858000" cy="9144000"/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kern="1200" baseline="0">
        <a:solidFill>
          <a:schemeClr val="tx1"/>
        </a:solidFill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kern="1200" baseline="0">
        <a:solidFill>
          <a:schemeClr val="tx1"/>
        </a:solidFill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kern="1200" baseline="0">
        <a:solidFill>
          <a:schemeClr val="tx1"/>
        </a:solidFill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kern="1200" baseline="0">
        <a:solidFill>
          <a:schemeClr val="tx1"/>
        </a:solidFill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kern="1200" baseline="0">
        <a:solidFill>
          <a:schemeClr val="tx1"/>
        </a:solidFill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kern="1200" baseline="0">
        <a:solidFill>
          <a:schemeClr val="tx1"/>
        </a:solidFill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kern="1200" baseline="0">
        <a:solidFill>
          <a:schemeClr val="tx1"/>
        </a:solidFill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kern="1200" baseline="0">
        <a:solidFill>
          <a:schemeClr val="tx1"/>
        </a:solidFill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kern="1200" baseline="0">
        <a:solidFill>
          <a:schemeClr val="tx1"/>
        </a:solidFill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clrMru>
    <a:srgbClr val="9900CC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83" d="100"/>
          <a:sy n="83" d="100"/>
        </p:scale>
        <p:origin x="-1170" y="-90"/>
      </p:cViewPr>
      <p:guideLst>
        <p:guide orient="horz" pos="2078"/>
        <p:guide pos="280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4" cy="72004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/>
          <a:lstStyle/>
          <a:p>
            <a:pPr lvl="0" algn="l" fontAlgn="base"/>
            <a:endParaRPr sz="1200" strike="noStrike" noProof="1">
              <a:latin typeface="Aharoni" panose="02010803020104030203" charset="0"/>
              <a:ea typeface="宋体" panose="02010600030101010101" pitchFamily="2" charset="-122"/>
            </a:endParaRPr>
          </a:p>
        </p:txBody>
      </p:sp>
      <p:sp>
        <p:nvSpPr>
          <p:cNvPr id="2051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/>
          <a:lstStyle/>
          <a:p>
            <a:pPr lvl="0" algn="r" fontAlgn="base"/>
            <a:endParaRPr sz="1200" strike="noStrike" noProof="1">
              <a:latin typeface="Aharoni" panose="02010803020104030203" charset="0"/>
              <a:ea typeface="宋体" panose="02010600030101010101" pitchFamily="2" charset="-122"/>
            </a:endParaRPr>
          </a:p>
        </p:txBody>
      </p:sp>
      <p:sp>
        <p:nvSpPr>
          <p:cNvPr id="2052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2053" name="备注占位符 4"/>
          <p:cNvSpPr>
            <a:spLocks noGrp="1" noRot="1" noChangeAspect="1"/>
          </p:cNvSpPr>
          <p:nvPr/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 indent="0"/>
            <a:r>
              <a:rPr lang="zh-CN" altLang="en-US" dirty="0">
                <a:ea typeface="Arial" panose="020B0604020202020204" pitchFamily="34" charset="0"/>
              </a:rPr>
              <a:t>单击此处编辑母版文本样式</a:t>
            </a:r>
            <a:endParaRPr lang="zh-CN" altLang="en-US" dirty="0">
              <a:ea typeface="Arial" panose="020B0604020202020204" pitchFamily="34" charset="0"/>
            </a:endParaRPr>
          </a:p>
          <a:p>
            <a:pPr lvl="1" indent="0"/>
            <a:r>
              <a:rPr lang="zh-CN" altLang="en-US" dirty="0">
                <a:ea typeface="Arial" panose="020B0604020202020204" pitchFamily="34" charset="0"/>
              </a:rPr>
              <a:t>第二级</a:t>
            </a:r>
            <a:endParaRPr lang="zh-CN" altLang="en-US" dirty="0">
              <a:ea typeface="Arial" panose="020B0604020202020204" pitchFamily="34" charset="0"/>
            </a:endParaRPr>
          </a:p>
          <a:p>
            <a:pPr lvl="2" indent="0"/>
            <a:r>
              <a:rPr lang="zh-CN" altLang="en-US" dirty="0">
                <a:ea typeface="Arial" panose="020B0604020202020204" pitchFamily="34" charset="0"/>
              </a:rPr>
              <a:t>第三级</a:t>
            </a:r>
            <a:endParaRPr lang="zh-CN" altLang="en-US" dirty="0">
              <a:ea typeface="Arial" panose="020B0604020202020204" pitchFamily="34" charset="0"/>
            </a:endParaRPr>
          </a:p>
          <a:p>
            <a:pPr lvl="3" indent="0"/>
            <a:r>
              <a:rPr lang="zh-CN" altLang="en-US" dirty="0">
                <a:ea typeface="Arial" panose="020B0604020202020204" pitchFamily="34" charset="0"/>
              </a:rPr>
              <a:t>第四级</a:t>
            </a:r>
            <a:endParaRPr lang="zh-CN" altLang="en-US" dirty="0">
              <a:ea typeface="Arial" panose="020B0604020202020204" pitchFamily="34" charset="0"/>
            </a:endParaRPr>
          </a:p>
          <a:p>
            <a:pPr lvl="4" indent="0"/>
            <a:r>
              <a:rPr lang="zh-CN" altLang="en-US" dirty="0">
                <a:ea typeface="Arial" panose="020B0604020202020204" pitchFamily="34" charset="0"/>
              </a:rPr>
              <a:t>第五级</a:t>
            </a:r>
            <a:endParaRPr lang="zh-CN" altLang="en-US" dirty="0">
              <a:ea typeface="Arial" panose="020B0604020202020204" pitchFamily="34" charset="0"/>
            </a:endParaRPr>
          </a:p>
        </p:txBody>
      </p:sp>
      <p:sp>
        <p:nvSpPr>
          <p:cNvPr id="2054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anchor="b"/>
          <a:lstStyle/>
          <a:p>
            <a:pPr lvl="0" algn="l" fontAlgn="base"/>
            <a:endParaRPr sz="1200" strike="noStrike" noProof="1">
              <a:latin typeface="Aharoni" panose="02010803020104030203" charset="0"/>
              <a:ea typeface="宋体" panose="02010600030101010101" pitchFamily="2" charset="-122"/>
            </a:endParaRPr>
          </a:p>
        </p:txBody>
      </p:sp>
      <p:sp>
        <p:nvSpPr>
          <p:cNvPr id="2055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anchor="b"/>
          <a:lstStyle/>
          <a:p>
            <a:pPr lvl="0" algn="r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latin typeface="Aharoni" panose="02010803020104030203" charset="0"/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lvl="0" defTabSz="0" fontAlgn="base">
      <a:defRPr sz="1200" kern="1200"/>
    </a:lvl1pPr>
    <a:lvl2pPr marL="0" lvl="1" indent="0" defTabSz="0" fontAlgn="base">
      <a:defRPr sz="1200" kern="1200"/>
    </a:lvl2pPr>
    <a:lvl3pPr marL="0" lvl="2" indent="0" defTabSz="0" fontAlgn="base">
      <a:defRPr sz="1200" kern="1200"/>
    </a:lvl3pPr>
    <a:lvl4pPr marL="0" lvl="3" indent="0" defTabSz="0" fontAlgn="base">
      <a:defRPr sz="1200" kern="1200"/>
    </a:lvl4pPr>
    <a:lvl5pPr marL="0" lvl="4" indent="0" defTabSz="0" fontAlgn="base">
      <a:defRPr sz="1200" kern="1200"/>
    </a:lvl5pPr>
    <a:lvl6pPr marL="2286000" lvl="5" indent="0" defTabSz="0" fontAlgn="base">
      <a:defRPr sz="1200" kern="1200"/>
    </a:lvl6pPr>
    <a:lvl7pPr marL="2743200" lvl="6" indent="0" defTabSz="0" fontAlgn="base">
      <a:defRPr sz="1200" kern="1200"/>
    </a:lvl7pPr>
    <a:lvl8pPr marL="3200400" lvl="7" indent="0" defTabSz="0" fontAlgn="base">
      <a:defRPr sz="1200" kern="1200"/>
    </a:lvl8pPr>
    <a:lvl9pPr marL="3657600" lvl="8" indent="0" defTabSz="0" fontAlgn="base">
      <a:defRPr sz="1200" kern="1200"/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098" name="灯片编号占位符 2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indent="0" algn="r"/>
            <a:fld id="{9A0DB2DC-4C9A-4742-B13C-FB6460FD3503}" type="slidenum">
              <a:rPr lang="zh-CN" altLang="en-US" dirty="0">
                <a:ea typeface="宋体" panose="02010600030101010101" pitchFamily="2" charset="-122"/>
              </a:rPr>
            </a:fld>
            <a:endParaRPr lang="zh-CN" altLang="en-US" sz="1200" dirty="0">
              <a:latin typeface="Aharoni" panose="02010803020104030203" charset="0"/>
              <a:ea typeface="宋体" panose="02010600030101010101" pitchFamily="2" charset="-122"/>
            </a:endParaRPr>
          </a:p>
        </p:txBody>
      </p:sp>
      <p:sp>
        <p:nvSpPr>
          <p:cNvPr id="4099" name="文本占位符 3"/>
          <p:cNvSpPr>
            <a:spLocks noGrp="1"/>
          </p:cNvSpPr>
          <p:nvPr>
            <p:ph type="body" sz="quarter"/>
          </p:nvPr>
        </p:nvSpPr>
        <p:spPr>
          <a:xfrm>
            <a:off x="661988" y="3932238"/>
            <a:ext cx="5295900" cy="321627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/>
            <a:endParaRPr lang="zh-CN" altLang="en-US">
              <a:ea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>
              <a:defRPr sz="1400"/>
            </a:lvl1pPr>
          </a:lstStyle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1029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ctr">
              <a:defRPr sz="1400"/>
            </a:lvl1pPr>
          </a:lstStyle>
          <a:p>
            <a:pPr lvl="0" eaLnBrk="1" hangingPunct="1"/>
            <a:endParaRPr lang="zh-CN" altLang="en-US" dirty="0"/>
          </a:p>
        </p:txBody>
      </p:sp>
      <p:sp>
        <p:nvSpPr>
          <p:cNvPr id="1030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r">
              <a:defRPr sz="1400"/>
            </a:lvl1pPr>
          </a:lstStyle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2.png"/><Relationship Id="rId3" Type="http://schemas.microsoft.com/office/2007/relationships/media" Target="file:///F:\&#35838;&#20214;\&#12298;&#35299;&#35835;&#12299;&#25945;&#24072;&#29992;&#20070;\&#20864;&#25945;\&#19971;&#19979;\&#12298;&#35299;&#35835;&#12299;&#20864;&#25945;&#33521;&#35821;&#19971;&#19979;ppt\&#20864;&#25945;&#33521;&#35821;&#19971;&#24180;&#32423;&#19979;&#20876;&#31532;&#20108;&#21333;&#20803;\&#20864;&#25945;&#33521;&#35821;&#19971;&#24180;&#32423;&#19979;&#20876;&#31532;&#20108;&#21333;&#20803;&#31532;&#20116;&#35838;&#26102;\U2_Lesson%2011%20Food%20in%20China.mp3" TargetMode="External"/><Relationship Id="rId2" Type="http://schemas.openxmlformats.org/officeDocument/2006/relationships/audio" Target="file:///F:\&#35838;&#20214;\&#12298;&#35299;&#35835;&#12299;&#25945;&#24072;&#29992;&#20070;\&#20864;&#25945;\&#19971;&#19979;\&#12298;&#35299;&#35835;&#12299;&#20864;&#25945;&#33521;&#35821;&#19971;&#19979;ppt\&#20864;&#25945;&#33521;&#35821;&#19971;&#24180;&#32423;&#19979;&#20876;&#31532;&#20108;&#21333;&#20803;\&#20864;&#25945;&#33521;&#35821;&#19971;&#24180;&#32423;&#19979;&#20876;&#31532;&#20108;&#21333;&#20803;&#31532;&#20116;&#35838;&#26102;\U2_Lesson%2011%20Food%20in%20China.mp3" TargetMode="Externa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6.jpeg"/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8.png"/><Relationship Id="rId3" Type="http://schemas.microsoft.com/office/2007/relationships/media" Target="file:///F:\&#35838;&#20214;\&#12298;&#35299;&#35835;&#12299;&#25945;&#24072;&#29992;&#20070;\&#20864;&#25945;\&#19971;&#19979;\&#12298;&#35299;&#35835;&#12299;&#20864;&#25945;&#33521;&#35821;&#19971;&#19979;ppt\&#20864;&#25945;&#33521;&#35821;&#19971;&#24180;&#32423;&#19979;&#20876;&#31532;&#20108;&#21333;&#20803;\&#20864;&#25945;&#33521;&#35821;&#19971;&#24180;&#32423;&#19979;&#20876;&#31532;&#20108;&#21333;&#20803;&#31532;&#20116;&#35838;&#26102;\U2_Lesson%2011%20Food%20in%20China.mp3" TargetMode="External"/><Relationship Id="rId2" Type="http://schemas.openxmlformats.org/officeDocument/2006/relationships/audio" Target="file:///F:\&#35838;&#20214;\&#12298;&#35299;&#35835;&#12299;&#25945;&#24072;&#29992;&#20070;\&#20864;&#25945;\&#19971;&#19979;\&#12298;&#35299;&#35835;&#12299;&#20864;&#25945;&#33521;&#35821;&#19971;&#19979;ppt\&#20864;&#25945;&#33521;&#35821;&#19971;&#24180;&#32423;&#19979;&#20876;&#31532;&#20108;&#21333;&#20803;\&#20864;&#25945;&#33521;&#35821;&#19971;&#24180;&#32423;&#19979;&#20876;&#31532;&#20108;&#21333;&#20803;&#31532;&#20116;&#35838;&#26102;\U2_Lesson%2011%20Food%20in%20China.mp3" TargetMode="External"/><Relationship Id="rId1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5"/>
          <p:cNvSpPr/>
          <p:nvPr/>
        </p:nvSpPr>
        <p:spPr>
          <a:xfrm>
            <a:off x="20638" y="4652963"/>
            <a:ext cx="9210675" cy="1177925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indent="0" algn="ctr"/>
            <a:r>
              <a:rPr lang="zh-CN" altLang="en-US" sz="3600" b="1" i="1" dirty="0">
                <a:solidFill>
                  <a:srgbClr val="0000CC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Lesson </a:t>
            </a:r>
            <a:r>
              <a:rPr lang="en-US" altLang="zh-CN" sz="3600" b="1" i="1" dirty="0" smtClean="0">
                <a:solidFill>
                  <a:srgbClr val="0000CC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11    Food  in China</a:t>
            </a:r>
            <a:endParaRPr lang="zh-CN" altLang="en-US" sz="3600" b="1" i="1" dirty="0">
              <a:solidFill>
                <a:srgbClr val="0000CC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3075" name="文本框 99"/>
          <p:cNvSpPr/>
          <p:nvPr/>
        </p:nvSpPr>
        <p:spPr>
          <a:xfrm>
            <a:off x="684213" y="693738"/>
            <a:ext cx="7883525" cy="7620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indent="0" algn="ctr"/>
            <a:r>
              <a:rPr lang="zh-CN" altLang="en-US" sz="4400" b="1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Unit 2　It</a:t>
            </a:r>
            <a:r>
              <a:rPr lang="en-US" altLang="zh-CN" sz="4400" b="1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’</a:t>
            </a:r>
            <a:r>
              <a:rPr lang="zh-CN" altLang="en-US" sz="4400" b="1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s Show Time!</a:t>
            </a:r>
            <a:endParaRPr lang="zh-CN" altLang="en-US" sz="4400" b="1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pic>
        <p:nvPicPr>
          <p:cNvPr id="2" name="图片 2" descr="t01022982f6f4062ec4[1]"/>
          <p:cNvPicPr>
            <a:picLocks noChangeAspect="1"/>
          </p:cNvPicPr>
          <p:nvPr/>
        </p:nvPicPr>
        <p:blipFill>
          <a:blip r:embed="rId1" cstate="print"/>
          <a:srcRect l="-195" t="12227" r="-182" b="9831"/>
          <a:stretch>
            <a:fillRect/>
          </a:stretch>
        </p:blipFill>
        <p:spPr>
          <a:xfrm>
            <a:off x="2124075" y="1839913"/>
            <a:ext cx="4895850" cy="28130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U2_Lesson 11 Food in China.mp3">
            <a:hlinkClick r:id="" action="ppaction://media"/>
          </p:cNvPr>
          <p:cNvPicPr>
            <a:picLocks noRot="1"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0" y="142852"/>
            <a:ext cx="64293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七年级英语</a:t>
            </a:r>
            <a:r>
              <a:rPr lang="en-US" altLang="zh-CN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·</a:t>
            </a:r>
            <a:r>
              <a:rPr lang="zh-CN" altLang="en-US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下    新课标 </a:t>
            </a:r>
            <a:r>
              <a:rPr lang="en-US" altLang="zh-CN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[</a:t>
            </a:r>
            <a:r>
              <a:rPr lang="zh-CN" altLang="en-US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冀教</a:t>
            </a:r>
            <a:r>
              <a:rPr lang="en-US" altLang="zh-CN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]</a:t>
            </a:r>
            <a:endParaRPr lang="zh-CN" altLang="en-US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9" presetClass="entr" presetSubtype="0" ac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7" dur="9646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2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3074" grpId="0" bldLvl="0"/>
      <p:bldP spid="3074" grpId="1" bldLvl="0"/>
      <p:bldP spid="3075" grpId="0" bldLvl="0"/>
      <p:bldP spid="3075" grpId="1" bldLvl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029970" y="606108"/>
            <a:ext cx="5256542" cy="4893647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4.They look good and taste great! 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u="none" dirty="0" smtClean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  look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用作系动词,意为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“看上去”;</a:t>
            </a:r>
            <a:endParaRPr lang="en-US" altLang="zh-CN" sz="2400" b="1" u="none" dirty="0" smtClean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u="none" dirty="0" smtClean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taste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用作系动词,意为“尝起来”。后接形容词作表语。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Your mother looks young.</a:t>
            </a:r>
            <a:endParaRPr lang="en-US" altLang="zh-CN" sz="2400" b="1" i="1" u="none" dirty="0">
              <a:solidFill>
                <a:srgbClr val="00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228600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你妈妈看上去很年轻。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 bread tastes good</a:t>
            </a:r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</a:t>
            </a:r>
            <a:endParaRPr lang="en-US" altLang="zh-CN" sz="2400" b="1" i="1" u="none" dirty="0" smtClean="0">
              <a:solidFill>
                <a:srgbClr val="00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228600"/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面包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尝起来味道很好。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【</a:t>
            </a:r>
            <a:r>
              <a:rPr lang="zh-CN" altLang="en-US" sz="2400" b="1" u="none" dirty="0" smtClean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拓展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】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taste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还可以用作名词,意为“味道”。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have a taste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意为“尝一尝”。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 made bread just now.Would you like to have a taste?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我刚做了面包。你愿意尝一尝吗?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143636" y="4929198"/>
            <a:ext cx="1905000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977265" y="814705"/>
            <a:ext cx="4578350" cy="155448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228600" algn="l"/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5.It was like magic! 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u="none" dirty="0" smtClean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 be 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like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意为“像”。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Tom is like his father</a:t>
            </a:r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</a:t>
            </a:r>
            <a:endParaRPr lang="en-US" altLang="zh-CN" sz="2400" b="1" i="1" u="none" dirty="0" smtClean="0">
              <a:solidFill>
                <a:srgbClr val="00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228600" algn="l"/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汤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姆像他的爸爸。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353685" y="1951355"/>
            <a:ext cx="1905000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123"/>
          <p:cNvSpPr txBox="1"/>
          <p:nvPr/>
        </p:nvSpPr>
        <p:spPr>
          <a:xfrm>
            <a:off x="1116330" y="476250"/>
            <a:ext cx="7433310" cy="1798320"/>
          </a:xfrm>
          <a:prstGeom prst="rect">
            <a:avLst/>
          </a:prstGeom>
          <a:noFill/>
          <a:ln w="12700">
            <a:noFill/>
          </a:ln>
        </p:spPr>
        <p:txBody>
          <a:bodyPr wrap="square"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zh-CN" sz="2800" b="1">
                <a:solidFill>
                  <a:srgbClr val="9900CC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Each word below has two different meanings beside it. Both meanings are correct but only one meaning is used in this lesson. Tick the appropriate meaning.</a:t>
            </a:r>
            <a:endParaRPr lang="en-US" altLang="zh-CN" sz="2800" b="1">
              <a:solidFill>
                <a:srgbClr val="9900CC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26628" name="Rectangle 4"/>
          <p:cNvSpPr/>
          <p:nvPr/>
        </p:nvSpPr>
        <p:spPr>
          <a:xfrm>
            <a:off x="468313" y="2399030"/>
            <a:ext cx="8569325" cy="1584325"/>
          </a:xfrm>
          <a:prstGeom prst="rect">
            <a:avLst/>
          </a:prstGeom>
          <a:noFill/>
          <a:ln w="12700">
            <a:noFill/>
          </a:ln>
        </p:spPr>
        <p:txBody>
          <a:bodyPr/>
          <a:lstStyle>
            <a:lvl1pPr marL="342900" lvl="0" indent="-3429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lvl="1" indent="-28575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>
              <a:spcBef>
                <a:spcPct val="0"/>
              </a:spcBef>
              <a:buNone/>
            </a:pPr>
            <a:r>
              <a:rPr lang="en-US" altLang="zh-CN" sz="2800" b="1">
                <a:latin typeface="Times New Roman" panose="02020603050405020304" pitchFamily="2" charset="0"/>
              </a:rPr>
              <a:t>1. dishes </a:t>
            </a:r>
            <a:endParaRPr lang="en-US" altLang="zh-CN" sz="2800" b="1">
              <a:latin typeface="Times New Roman" panose="02020603050405020304" pitchFamily="2" charset="0"/>
            </a:endParaRPr>
          </a:p>
          <a:p>
            <a:pPr lvl="0">
              <a:spcBef>
                <a:spcPct val="0"/>
              </a:spcBef>
            </a:pPr>
            <a:r>
              <a:rPr lang="en-US" altLang="zh-CN" sz="2800" b="1">
                <a:latin typeface="Times New Roman" panose="02020603050405020304" pitchFamily="2" charset="0"/>
              </a:rPr>
              <a:t>□ special kinds of meals or food</a:t>
            </a:r>
            <a:endParaRPr lang="en-US" altLang="zh-CN" sz="2800" b="1">
              <a:latin typeface="Times New Roman" panose="02020603050405020304" pitchFamily="2" charset="0"/>
            </a:endParaRPr>
          </a:p>
          <a:p>
            <a:pPr lvl="0">
              <a:spcBef>
                <a:spcPct val="0"/>
              </a:spcBef>
            </a:pPr>
            <a:r>
              <a:rPr lang="en-US" altLang="zh-CN" sz="2800" b="1">
                <a:latin typeface="Times New Roman" panose="02020603050405020304" pitchFamily="2" charset="0"/>
              </a:rPr>
              <a:t>□ plates and bowls</a:t>
            </a:r>
            <a:endParaRPr lang="en-US" altLang="zh-CN" sz="2800" b="1">
              <a:latin typeface="Times New Roman" panose="02020603050405020304" pitchFamily="2" charset="0"/>
            </a:endParaRPr>
          </a:p>
          <a:p>
            <a:pPr lvl="0">
              <a:spcBef>
                <a:spcPct val="0"/>
              </a:spcBef>
            </a:pPr>
            <a:endParaRPr lang="en-US" altLang="zh-CN" sz="2800" b="1">
              <a:latin typeface="Times New Roman" panose="02020603050405020304" pitchFamily="2" charset="0"/>
            </a:endParaRPr>
          </a:p>
        </p:txBody>
      </p:sp>
      <p:sp>
        <p:nvSpPr>
          <p:cNvPr id="26629" name="Rectangle 4"/>
          <p:cNvSpPr/>
          <p:nvPr/>
        </p:nvSpPr>
        <p:spPr>
          <a:xfrm>
            <a:off x="468630" y="3860800"/>
            <a:ext cx="8569325" cy="1584325"/>
          </a:xfrm>
          <a:prstGeom prst="rect">
            <a:avLst/>
          </a:prstGeom>
          <a:noFill/>
          <a:ln w="12700">
            <a:noFill/>
          </a:ln>
        </p:spPr>
        <p:txBody>
          <a:bodyPr/>
          <a:lstStyle>
            <a:lvl1pPr marL="342900" lvl="0" indent="-3429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lvl="1" indent="-28575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>
              <a:spcBef>
                <a:spcPct val="0"/>
              </a:spcBef>
              <a:buNone/>
            </a:pPr>
            <a:r>
              <a:rPr lang="en-US" altLang="zh-CN" sz="2800" b="1">
                <a:latin typeface="Times New Roman" panose="02020603050405020304" pitchFamily="2" charset="0"/>
              </a:rPr>
              <a:t>2. treasure </a:t>
            </a:r>
            <a:endParaRPr lang="en-US" altLang="zh-CN" sz="2800" b="1">
              <a:latin typeface="Times New Roman" panose="02020603050405020304" pitchFamily="2" charset="0"/>
            </a:endParaRPr>
          </a:p>
          <a:p>
            <a:pPr lvl="0">
              <a:spcBef>
                <a:spcPct val="0"/>
              </a:spcBef>
            </a:pPr>
            <a:r>
              <a:rPr lang="en-US" altLang="zh-CN" sz="2800" b="1">
                <a:latin typeface="Times New Roman" panose="02020603050405020304" pitchFamily="2" charset="0"/>
              </a:rPr>
              <a:t>□ something very expensive</a:t>
            </a:r>
            <a:endParaRPr lang="en-US" altLang="zh-CN" sz="2800" b="1">
              <a:latin typeface="Times New Roman" panose="02020603050405020304" pitchFamily="2" charset="0"/>
            </a:endParaRPr>
          </a:p>
          <a:p>
            <a:pPr lvl="0">
              <a:spcBef>
                <a:spcPct val="0"/>
              </a:spcBef>
            </a:pPr>
            <a:r>
              <a:rPr lang="en-US" altLang="zh-CN" sz="2800" b="1">
                <a:latin typeface="Times New Roman" panose="02020603050405020304" pitchFamily="2" charset="0"/>
              </a:rPr>
              <a:t>□ something very special</a:t>
            </a:r>
            <a:endParaRPr lang="en-US" altLang="zh-CN" sz="2800" b="1">
              <a:latin typeface="Times New Roman" panose="02020603050405020304" pitchFamily="2" charset="0"/>
            </a:endParaRPr>
          </a:p>
          <a:p>
            <a:pPr lvl="0">
              <a:spcBef>
                <a:spcPct val="0"/>
              </a:spcBef>
            </a:pPr>
            <a:endParaRPr lang="en-US" altLang="zh-CN" sz="2800" b="1">
              <a:latin typeface="Times New Roman" panose="02020603050405020304" pitchFamily="2" charset="0"/>
            </a:endParaRPr>
          </a:p>
        </p:txBody>
      </p:sp>
      <p:sp>
        <p:nvSpPr>
          <p:cNvPr id="52232" name="Text Box 8"/>
          <p:cNvSpPr txBox="1"/>
          <p:nvPr/>
        </p:nvSpPr>
        <p:spPr>
          <a:xfrm>
            <a:off x="811213" y="2686368"/>
            <a:ext cx="647700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zh-CN" sz="4400" b="1">
                <a:solidFill>
                  <a:srgbClr val="FF3300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√</a:t>
            </a:r>
            <a:endParaRPr lang="en-US" altLang="zh-CN" sz="4400" b="1">
              <a:solidFill>
                <a:srgbClr val="FF3300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2" name="Text Box 8"/>
          <p:cNvSpPr txBox="1"/>
          <p:nvPr/>
        </p:nvSpPr>
        <p:spPr>
          <a:xfrm>
            <a:off x="811530" y="4561840"/>
            <a:ext cx="647700" cy="7620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 algn="l">
              <a:spcBef>
                <a:spcPct val="50000"/>
              </a:spcBef>
            </a:pPr>
            <a:r>
              <a:rPr lang="en-US" altLang="zh-CN" sz="4400" b="1">
                <a:solidFill>
                  <a:srgbClr val="FF3300"/>
                </a:solidFill>
                <a:latin typeface="Times New Roman" panose="02020603050405020304" pitchFamily="2" charset="0"/>
                <a:ea typeface="宋体" panose="02010600030101010101" pitchFamily="2" charset="-122"/>
                <a:cs typeface="+mn-ea"/>
              </a:rPr>
              <a:t>√</a:t>
            </a:r>
            <a:endParaRPr lang="en-US" altLang="zh-CN" sz="4400" b="1">
              <a:solidFill>
                <a:srgbClr val="FF3300"/>
              </a:solidFill>
              <a:latin typeface="Times New Roman" panose="02020603050405020304" pitchFamily="2" charset="0"/>
              <a:ea typeface="宋体" panose="02010600030101010101" pitchFamily="2" charset="-122"/>
              <a:cs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2" dur="500"/>
                                        <p:tgtEl>
                                          <p:spTgt spid="266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5" dur="500"/>
                                        <p:tgtEl>
                                          <p:spTgt spid="266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0" dur="500"/>
                                        <p:tgtEl>
                                          <p:spTgt spid="266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5" dur="500"/>
                                        <p:tgtEl>
                                          <p:spTgt spid="266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8" dur="500"/>
                                        <p:tgtEl>
                                          <p:spTgt spid="266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33" dur="500"/>
                                        <p:tgtEl>
                                          <p:spTgt spid="266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22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22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2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/>
      <p:bldP spid="26628" grpId="0" build="p"/>
      <p:bldP spid="26629" grpId="0" build="p"/>
      <p:bldP spid="52232" grpId="0"/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4"/>
          <p:cNvSpPr/>
          <p:nvPr/>
        </p:nvSpPr>
        <p:spPr>
          <a:xfrm>
            <a:off x="179388" y="1484313"/>
            <a:ext cx="8569325" cy="1584325"/>
          </a:xfrm>
          <a:prstGeom prst="rect">
            <a:avLst/>
          </a:prstGeom>
          <a:noFill/>
          <a:ln w="12700">
            <a:noFill/>
          </a:ln>
        </p:spPr>
        <p:txBody>
          <a:bodyPr/>
          <a:lstStyle>
            <a:lvl1pPr marL="342900" lvl="0" indent="-3429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lvl="1" indent="-28575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>
              <a:spcBef>
                <a:spcPct val="0"/>
              </a:spcBef>
              <a:buNone/>
            </a:pPr>
            <a:r>
              <a:rPr lang="en-US" altLang="zh-CN" sz="2800" b="1">
                <a:latin typeface="Times New Roman" panose="02020603050405020304" pitchFamily="2" charset="0"/>
                <a:cs typeface="+mn-ea"/>
              </a:rPr>
              <a:t>3. taste</a:t>
            </a:r>
            <a:endParaRPr lang="en-US" altLang="zh-CN" sz="2800" b="1">
              <a:latin typeface="Times New Roman" panose="02020603050405020304" pitchFamily="2" charset="0"/>
              <a:cs typeface="+mn-ea"/>
            </a:endParaRPr>
          </a:p>
          <a:p>
            <a:pPr lvl="0">
              <a:spcBef>
                <a:spcPct val="0"/>
              </a:spcBef>
            </a:pPr>
            <a:r>
              <a:rPr lang="en-US" altLang="zh-CN" sz="2800" b="1">
                <a:latin typeface="Times New Roman" panose="02020603050405020304" pitchFamily="2" charset="0"/>
                <a:cs typeface="+mn-ea"/>
              </a:rPr>
              <a:t>□ to eat a bit of food</a:t>
            </a:r>
            <a:endParaRPr lang="en-US" altLang="zh-CN" sz="2800" b="1">
              <a:latin typeface="Times New Roman" panose="02020603050405020304" pitchFamily="2" charset="0"/>
              <a:cs typeface="+mn-ea"/>
            </a:endParaRPr>
          </a:p>
          <a:p>
            <a:pPr lvl="0">
              <a:spcBef>
                <a:spcPct val="0"/>
              </a:spcBef>
            </a:pPr>
            <a:r>
              <a:rPr lang="en-US" altLang="zh-CN" sz="2800" b="1">
                <a:latin typeface="Times New Roman" panose="02020603050405020304" pitchFamily="2" charset="0"/>
                <a:cs typeface="+mn-ea"/>
              </a:rPr>
              <a:t>□ the flavor of food</a:t>
            </a:r>
            <a:endParaRPr lang="en-US" altLang="zh-CN" sz="2800" b="1">
              <a:latin typeface="Times New Roman" panose="02020603050405020304" pitchFamily="2" charset="0"/>
              <a:cs typeface="+mn-ea"/>
            </a:endParaRPr>
          </a:p>
          <a:p>
            <a:pPr lvl="0">
              <a:spcBef>
                <a:spcPct val="0"/>
              </a:spcBef>
            </a:pPr>
            <a:endParaRPr lang="en-US" altLang="zh-CN" sz="2800" b="1">
              <a:latin typeface="Times New Roman" panose="02020603050405020304" pitchFamily="2" charset="0"/>
              <a:cs typeface="+mn-ea"/>
            </a:endParaRPr>
          </a:p>
        </p:txBody>
      </p:sp>
      <p:sp>
        <p:nvSpPr>
          <p:cNvPr id="27651" name="Rectangle 4"/>
          <p:cNvSpPr/>
          <p:nvPr/>
        </p:nvSpPr>
        <p:spPr>
          <a:xfrm>
            <a:off x="250825" y="3284538"/>
            <a:ext cx="8569325" cy="1584325"/>
          </a:xfrm>
          <a:prstGeom prst="rect">
            <a:avLst/>
          </a:prstGeom>
          <a:noFill/>
          <a:ln w="12700">
            <a:noFill/>
          </a:ln>
        </p:spPr>
        <p:txBody>
          <a:bodyPr/>
          <a:lstStyle>
            <a:lvl1pPr marL="342900" lvl="0" indent="-3429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lvl="1" indent="-28575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 algn="l">
              <a:buNone/>
            </a:pPr>
            <a:r>
              <a:rPr lang="en-US" altLang="zh-CN" sz="2800" b="1">
                <a:latin typeface="Times New Roman" panose="02020603050405020304" pitchFamily="2" charset="0"/>
                <a:cs typeface="+mn-ea"/>
              </a:rPr>
              <a:t>4. product </a:t>
            </a:r>
            <a:endParaRPr lang="en-US" altLang="zh-CN" sz="2800" b="1">
              <a:latin typeface="Times New Roman" panose="02020603050405020304" pitchFamily="2" charset="0"/>
              <a:cs typeface="+mn-ea"/>
            </a:endParaRPr>
          </a:p>
          <a:p>
            <a:pPr lvl="0" algn="l">
              <a:buNone/>
            </a:pPr>
            <a:r>
              <a:rPr lang="en-US" altLang="zh-CN" sz="2800" b="1">
                <a:latin typeface="Times New Roman" panose="02020603050405020304" pitchFamily="2" charset="0"/>
                <a:cs typeface="+mn-ea"/>
              </a:rPr>
              <a:t>□ goods for selling</a:t>
            </a:r>
            <a:endParaRPr lang="en-US" altLang="zh-CN" sz="2800" b="1">
              <a:latin typeface="Times New Roman" panose="02020603050405020304" pitchFamily="2" charset="0"/>
              <a:cs typeface="+mn-ea"/>
            </a:endParaRPr>
          </a:p>
          <a:p>
            <a:pPr lvl="0" algn="l">
              <a:buNone/>
            </a:pPr>
            <a:r>
              <a:rPr lang="en-US" altLang="zh-CN" sz="2800" b="1">
                <a:latin typeface="Times New Roman" panose="02020603050405020304" pitchFamily="2" charset="0"/>
                <a:cs typeface="+mn-ea"/>
              </a:rPr>
              <a:t>□ result from working</a:t>
            </a:r>
            <a:endParaRPr lang="en-US" altLang="zh-CN" sz="2800" b="1">
              <a:latin typeface="Times New Roman" panose="02020603050405020304" pitchFamily="2" charset="0"/>
              <a:cs typeface="+mn-ea"/>
            </a:endParaRPr>
          </a:p>
          <a:p>
            <a:pPr lvl="0" algn="l">
              <a:buNone/>
            </a:pPr>
            <a:endParaRPr lang="en-US" altLang="zh-CN" sz="2800" b="1">
              <a:latin typeface="Times New Roman" panose="02020603050405020304" pitchFamily="2" charset="0"/>
              <a:cs typeface="+mn-ea"/>
            </a:endParaRPr>
          </a:p>
        </p:txBody>
      </p:sp>
      <p:sp>
        <p:nvSpPr>
          <p:cNvPr id="52232" name="Text Box 8"/>
          <p:cNvSpPr txBox="1"/>
          <p:nvPr/>
        </p:nvSpPr>
        <p:spPr>
          <a:xfrm>
            <a:off x="468313" y="1844675"/>
            <a:ext cx="647700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zh-CN" sz="4400" b="1">
                <a:solidFill>
                  <a:srgbClr val="FF3300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√</a:t>
            </a:r>
            <a:endParaRPr lang="en-US" altLang="zh-CN" sz="4400" b="1">
              <a:solidFill>
                <a:srgbClr val="FF3300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2" name="Text Box 8"/>
          <p:cNvSpPr txBox="1"/>
          <p:nvPr/>
        </p:nvSpPr>
        <p:spPr>
          <a:xfrm>
            <a:off x="250825" y="4149725"/>
            <a:ext cx="647700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algn="l">
              <a:spcBef>
                <a:spcPct val="50000"/>
              </a:spcBef>
            </a:pPr>
            <a:r>
              <a:rPr lang="en-US" altLang="zh-CN" sz="4400" b="1">
                <a:solidFill>
                  <a:srgbClr val="FF3300"/>
                </a:solidFill>
                <a:latin typeface="Times New Roman" panose="02020603050405020304" pitchFamily="2" charset="0"/>
                <a:ea typeface="宋体" panose="02010600030101010101" pitchFamily="2" charset="-122"/>
                <a:cs typeface="+mn-ea"/>
              </a:rPr>
              <a:t>√</a:t>
            </a:r>
            <a:endParaRPr lang="en-US" altLang="zh-CN" sz="4400" b="1">
              <a:solidFill>
                <a:srgbClr val="FF3300"/>
              </a:solidFill>
              <a:latin typeface="Times New Roman" panose="02020603050405020304" pitchFamily="2" charset="0"/>
              <a:ea typeface="宋体" panose="02010600030101010101" pitchFamily="2" charset="-122"/>
              <a:cs typeface="+mn-ea"/>
            </a:endParaRPr>
          </a:p>
        </p:txBody>
      </p:sp>
      <p:pic>
        <p:nvPicPr>
          <p:cNvPr id="10" name="图片 9" descr="3014ab8e6473f5ac94ed5931a1886064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r="1811" b="20288"/>
          <a:stretch>
            <a:fillRect/>
          </a:stretch>
        </p:blipFill>
        <p:spPr>
          <a:xfrm>
            <a:off x="5729605" y="3370580"/>
            <a:ext cx="2578735" cy="1627505"/>
          </a:xfrm>
          <a:prstGeom prst="round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27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0" dur="500"/>
                                        <p:tgtEl>
                                          <p:spTgt spid="276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5" dur="500"/>
                                        <p:tgtEl>
                                          <p:spTgt spid="276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0" dur="500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3" dur="500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8" dur="500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22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22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2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 build="p"/>
      <p:bldP spid="27651" grpId="0" build="p"/>
      <p:bldP spid="52232" grpId="0"/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123"/>
          <p:cNvSpPr txBox="1"/>
          <p:nvPr/>
        </p:nvSpPr>
        <p:spPr>
          <a:xfrm>
            <a:off x="794385" y="300673"/>
            <a:ext cx="7488238" cy="944880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zh-CN" sz="2800" b="1">
                <a:solidFill>
                  <a:srgbClr val="9900CC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Rewrite these sentences below in the simple past tense.</a:t>
            </a:r>
            <a:r>
              <a:rPr lang="en-US" altLang="zh-CN" sz="2800" b="1">
                <a:latin typeface="Times New Roman" panose="02020603050405020304" pitchFamily="2" charset="0"/>
                <a:ea typeface="宋体" panose="02010600030101010101" pitchFamily="2" charset="-122"/>
              </a:rPr>
              <a:t> </a:t>
            </a:r>
            <a:endParaRPr lang="en-US" altLang="zh-CN" sz="2800" b="1"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29700" name="Rectangle 3"/>
          <p:cNvSpPr/>
          <p:nvPr/>
        </p:nvSpPr>
        <p:spPr>
          <a:xfrm>
            <a:off x="435293" y="1035050"/>
            <a:ext cx="8424862" cy="4824413"/>
          </a:xfrm>
          <a:prstGeom prst="rect">
            <a:avLst/>
          </a:prstGeom>
          <a:noFill/>
          <a:ln w="12700">
            <a:noFill/>
          </a:ln>
        </p:spPr>
        <p:txBody>
          <a:bodyPr/>
          <a:lstStyle>
            <a:lvl1pPr marL="342900" lvl="0" indent="-3429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lvl="1" indent="-28575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609600" lvl="0" indent="-609600">
              <a:lnSpc>
                <a:spcPct val="170000"/>
              </a:lnSpc>
              <a:buNone/>
            </a:pPr>
            <a:r>
              <a:rPr lang="en-US" altLang="zh-CN" sz="2800" b="1" dirty="0">
                <a:solidFill>
                  <a:schemeClr val="tx1"/>
                </a:solidFill>
                <a:latin typeface="Times New Roman" panose="02020603050405020304" pitchFamily="2" charset="0"/>
              </a:rPr>
              <a:t>1. The food looks good. </a:t>
            </a:r>
            <a:endParaRPr lang="en-US" altLang="zh-CN" sz="2800" b="1" dirty="0">
              <a:solidFill>
                <a:schemeClr val="tx1"/>
              </a:solidFill>
              <a:latin typeface="Times New Roman" panose="02020603050405020304" pitchFamily="2" charset="0"/>
            </a:endParaRPr>
          </a:p>
          <a:p>
            <a:pPr marL="609600" lvl="0" indent="-609600">
              <a:lnSpc>
                <a:spcPct val="170000"/>
              </a:lnSpc>
              <a:buNone/>
            </a:pPr>
            <a:r>
              <a:rPr lang="en-US" altLang="zh-CN" sz="2800" b="1" dirty="0">
                <a:solidFill>
                  <a:schemeClr val="tx1"/>
                </a:solidFill>
                <a:latin typeface="Times New Roman" panose="02020603050405020304" pitchFamily="2" charset="0"/>
              </a:rPr>
              <a:t>2. He eats cereal for breakfast.</a:t>
            </a:r>
            <a:endParaRPr lang="en-US" altLang="zh-CN" sz="2800" b="1" dirty="0">
              <a:solidFill>
                <a:schemeClr val="tx1"/>
              </a:solidFill>
              <a:latin typeface="Times New Roman" panose="02020603050405020304" pitchFamily="2" charset="0"/>
            </a:endParaRPr>
          </a:p>
          <a:p>
            <a:pPr marL="609600" lvl="0" indent="-609600">
              <a:lnSpc>
                <a:spcPct val="170000"/>
              </a:lnSpc>
              <a:buNone/>
            </a:pPr>
            <a:r>
              <a:rPr lang="en-US" altLang="zh-CN" sz="2800" b="1" dirty="0">
                <a:solidFill>
                  <a:schemeClr val="tx1"/>
                </a:solidFill>
                <a:latin typeface="Times New Roman" panose="02020603050405020304" pitchFamily="2" charset="0"/>
              </a:rPr>
              <a:t>3. They work hard.</a:t>
            </a:r>
            <a:endParaRPr lang="en-US" altLang="zh-CN" sz="2800" b="1" dirty="0">
              <a:solidFill>
                <a:schemeClr val="tx1"/>
              </a:solidFill>
              <a:latin typeface="Times New Roman" panose="02020603050405020304" pitchFamily="2" charset="0"/>
            </a:endParaRPr>
          </a:p>
          <a:p>
            <a:pPr marL="609600" lvl="0" indent="-609600">
              <a:lnSpc>
                <a:spcPct val="170000"/>
              </a:lnSpc>
              <a:buNone/>
            </a:pPr>
            <a:r>
              <a:rPr lang="en-US" altLang="zh-CN" sz="2800" b="1" dirty="0">
                <a:solidFill>
                  <a:schemeClr val="tx1"/>
                </a:solidFill>
                <a:latin typeface="Times New Roman" panose="02020603050405020304" pitchFamily="2" charset="0"/>
              </a:rPr>
              <a:t>4. She finds many books in the library.</a:t>
            </a:r>
            <a:endParaRPr lang="en-US" altLang="zh-CN" sz="2800" b="1" dirty="0">
              <a:solidFill>
                <a:schemeClr val="tx1"/>
              </a:solidFill>
              <a:latin typeface="Times New Roman" panose="02020603050405020304" pitchFamily="2" charset="0"/>
            </a:endParaRPr>
          </a:p>
          <a:p>
            <a:pPr marL="609600" lvl="0" indent="-609600">
              <a:lnSpc>
                <a:spcPct val="170000"/>
              </a:lnSpc>
              <a:buNone/>
            </a:pPr>
            <a:r>
              <a:rPr lang="en-US" altLang="zh-CN" sz="2800" b="1" dirty="0">
                <a:solidFill>
                  <a:schemeClr val="tx1"/>
                </a:solidFill>
                <a:latin typeface="Times New Roman" panose="02020603050405020304" pitchFamily="2" charset="0"/>
              </a:rPr>
              <a:t>5. It takes a long time to make dumplings.</a:t>
            </a:r>
            <a:endParaRPr lang="en-US" altLang="zh-CN" sz="2800" b="1" dirty="0">
              <a:solidFill>
                <a:schemeClr val="tx1"/>
              </a:solidFill>
              <a:latin typeface="Times New Roman" panose="02020603050405020304" pitchFamily="2" charset="0"/>
            </a:endParaRPr>
          </a:p>
        </p:txBody>
      </p:sp>
      <p:sp>
        <p:nvSpPr>
          <p:cNvPr id="52232" name="Text Box 8"/>
          <p:cNvSpPr txBox="1"/>
          <p:nvPr/>
        </p:nvSpPr>
        <p:spPr>
          <a:xfrm>
            <a:off x="755735" y="1700880"/>
            <a:ext cx="4392612" cy="518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The food looked good. </a:t>
            </a:r>
            <a:endParaRPr lang="en-US" altLang="zh-CN" sz="2800" b="1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2" name="Text Box 8"/>
          <p:cNvSpPr txBox="1"/>
          <p:nvPr/>
        </p:nvSpPr>
        <p:spPr>
          <a:xfrm>
            <a:off x="827740" y="2420930"/>
            <a:ext cx="4897437" cy="518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He ate cereal for breakfast.</a:t>
            </a:r>
            <a:endParaRPr lang="en-US" altLang="zh-CN" sz="2800" b="1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3" name="Text Box 8"/>
          <p:cNvSpPr txBox="1"/>
          <p:nvPr/>
        </p:nvSpPr>
        <p:spPr>
          <a:xfrm>
            <a:off x="827740" y="3212985"/>
            <a:ext cx="3240088" cy="518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They worked hard.</a:t>
            </a:r>
            <a:endParaRPr lang="en-US" altLang="zh-CN" sz="2800" b="1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4" name="Text Box 8"/>
          <p:cNvSpPr txBox="1"/>
          <p:nvPr/>
        </p:nvSpPr>
        <p:spPr>
          <a:xfrm>
            <a:off x="755735" y="4077045"/>
            <a:ext cx="7848600" cy="518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She found many books in the library.</a:t>
            </a:r>
            <a:endParaRPr lang="en-US" altLang="zh-CN" sz="2800" b="1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5" name="Text Box 8"/>
          <p:cNvSpPr txBox="1"/>
          <p:nvPr/>
        </p:nvSpPr>
        <p:spPr>
          <a:xfrm>
            <a:off x="724535" y="4935855"/>
            <a:ext cx="8064500" cy="518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It took a long time to make dumplings.</a:t>
            </a:r>
            <a:endParaRPr lang="en-US" altLang="zh-CN" sz="2800" b="1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29706" name="椭圆 29705"/>
          <p:cNvSpPr/>
          <p:nvPr/>
        </p:nvSpPr>
        <p:spPr>
          <a:xfrm>
            <a:off x="1371918" y="2619375"/>
            <a:ext cx="647700" cy="503238"/>
          </a:xfrm>
          <a:prstGeom prst="ellipse">
            <a:avLst/>
          </a:prstGeom>
          <a:noFill/>
          <a:ln w="28575">
            <a:noFill/>
          </a:ln>
        </p:spPr>
        <p:txBody>
          <a:bodyPr/>
          <a:lstStyle/>
          <a:p>
            <a:endParaRPr lang="zh-CN" altLang="en-US" sz="2800" b="1"/>
          </a:p>
        </p:txBody>
      </p:sp>
      <p:sp>
        <p:nvSpPr>
          <p:cNvPr id="29707" name="椭圆 29706"/>
          <p:cNvSpPr/>
          <p:nvPr/>
        </p:nvSpPr>
        <p:spPr>
          <a:xfrm>
            <a:off x="1503045" y="4156075"/>
            <a:ext cx="1079500" cy="503238"/>
          </a:xfrm>
          <a:prstGeom prst="ellipse">
            <a:avLst/>
          </a:prstGeom>
          <a:noFill/>
          <a:ln w="28575">
            <a:noFill/>
          </a:ln>
        </p:spPr>
        <p:txBody>
          <a:bodyPr/>
          <a:lstStyle/>
          <a:p>
            <a:endParaRPr lang="zh-CN" altLang="en-US" sz="2800" b="1"/>
          </a:p>
        </p:txBody>
      </p:sp>
      <p:sp>
        <p:nvSpPr>
          <p:cNvPr id="29708" name="椭圆 29707"/>
          <p:cNvSpPr/>
          <p:nvPr/>
        </p:nvSpPr>
        <p:spPr>
          <a:xfrm>
            <a:off x="1227455" y="5283200"/>
            <a:ext cx="863600" cy="503238"/>
          </a:xfrm>
          <a:prstGeom prst="ellipse">
            <a:avLst/>
          </a:prstGeom>
          <a:noFill/>
          <a:ln w="28575">
            <a:noFill/>
          </a:ln>
        </p:spPr>
        <p:txBody>
          <a:bodyPr/>
          <a:lstStyle/>
          <a:p>
            <a:endParaRPr lang="zh-CN" altLang="en-US" sz="2800" b="1"/>
          </a:p>
        </p:txBody>
      </p:sp>
      <p:sp>
        <p:nvSpPr>
          <p:cNvPr id="29709" name="矩形 29708"/>
          <p:cNvSpPr/>
          <p:nvPr/>
        </p:nvSpPr>
        <p:spPr>
          <a:xfrm>
            <a:off x="2308543" y="1827213"/>
            <a:ext cx="1150937" cy="431800"/>
          </a:xfrm>
          <a:prstGeom prst="rect">
            <a:avLst/>
          </a:prstGeom>
          <a:noFill/>
          <a:ln w="28575">
            <a:noFill/>
          </a:ln>
        </p:spPr>
        <p:txBody>
          <a:bodyPr/>
          <a:lstStyle/>
          <a:p>
            <a:endParaRPr lang="zh-CN" altLang="en-US" sz="2800" b="1"/>
          </a:p>
        </p:txBody>
      </p:sp>
      <p:sp>
        <p:nvSpPr>
          <p:cNvPr id="29710" name="矩形 29709"/>
          <p:cNvSpPr/>
          <p:nvPr/>
        </p:nvSpPr>
        <p:spPr>
          <a:xfrm>
            <a:off x="1803718" y="3556000"/>
            <a:ext cx="1223962" cy="431800"/>
          </a:xfrm>
          <a:prstGeom prst="rect">
            <a:avLst/>
          </a:prstGeom>
          <a:noFill/>
          <a:ln w="28575">
            <a:noFill/>
          </a:ln>
        </p:spPr>
        <p:txBody>
          <a:bodyPr/>
          <a:lstStyle/>
          <a:p>
            <a:endParaRPr lang="zh-CN" altLang="en-US" sz="2800" b="1"/>
          </a:p>
        </p:txBody>
      </p:sp>
      <p:pic>
        <p:nvPicPr>
          <p:cNvPr id="8" name="图片 7" descr="u=2696054287,2149363507&amp;fm=21&amp;gp=0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34430" y="1330325"/>
            <a:ext cx="2554605" cy="142684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2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2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32" grpId="0"/>
      <p:bldP spid="2" grpId="0"/>
      <p:bldP spid="3" grpId="0"/>
      <p:bldP spid="4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123"/>
          <p:cNvSpPr txBox="1"/>
          <p:nvPr/>
        </p:nvSpPr>
        <p:spPr>
          <a:xfrm>
            <a:off x="719138" y="764858"/>
            <a:ext cx="7559675" cy="1371600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zh-CN" sz="2800" b="1">
                <a:solidFill>
                  <a:srgbClr val="9900CC"/>
                </a:solidFill>
                <a:latin typeface="Times New Roman" panose="02020603050405020304" pitchFamily="2" charset="0"/>
                <a:ea typeface="宋体" panose="02010600030101010101" pitchFamily="2" charset="-122"/>
                <a:cs typeface="+mn-ea"/>
              </a:rPr>
              <a:t>Work in pairs. Talk about different dishes you know. What’s your favourite dish? What’s in it? Is it easy to make?</a:t>
            </a:r>
            <a:endParaRPr lang="en-US" altLang="zh-CN" sz="2800" b="1">
              <a:solidFill>
                <a:srgbClr val="9900CC"/>
              </a:solidFill>
              <a:latin typeface="Times New Roman" panose="02020603050405020304" pitchFamily="2" charset="0"/>
              <a:ea typeface="宋体" panose="02010600030101010101" pitchFamily="2" charset="-122"/>
              <a:cs typeface="+mn-ea"/>
            </a:endParaRPr>
          </a:p>
        </p:txBody>
      </p:sp>
      <p:sp>
        <p:nvSpPr>
          <p:cNvPr id="30723" name="椭圆 30722"/>
          <p:cNvSpPr/>
          <p:nvPr/>
        </p:nvSpPr>
        <p:spPr>
          <a:xfrm>
            <a:off x="34925" y="188913"/>
            <a:ext cx="684213" cy="576262"/>
          </a:xfrm>
          <a:prstGeom prst="ellipse">
            <a:avLst/>
          </a:prstGeom>
          <a:noFill/>
          <a:ln w="9525">
            <a:noFill/>
          </a:ln>
        </p:spPr>
        <p:txBody>
          <a:bodyPr wrap="none" anchor="ctr"/>
          <a:lstStyle/>
          <a:p>
            <a:pPr lvl="0" algn="ctr">
              <a:buClr>
                <a:srgbClr val="000000"/>
              </a:buClr>
            </a:pPr>
            <a:r>
              <a:rPr lang="en-US" altLang="zh-CN" sz="3200" b="1">
                <a:solidFill>
                  <a:schemeClr val="bg2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5</a:t>
            </a:r>
            <a:endParaRPr lang="en-US" altLang="zh-CN" sz="3200" b="1">
              <a:solidFill>
                <a:schemeClr val="bg2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30724" name="Rectangle 4"/>
          <p:cNvSpPr/>
          <p:nvPr/>
        </p:nvSpPr>
        <p:spPr>
          <a:xfrm>
            <a:off x="106363" y="2276475"/>
            <a:ext cx="8785225" cy="2305050"/>
          </a:xfrm>
          <a:prstGeom prst="rect">
            <a:avLst/>
          </a:prstGeom>
          <a:noFill/>
          <a:ln w="12700">
            <a:noFill/>
          </a:ln>
        </p:spPr>
        <p:txBody>
          <a:bodyPr/>
          <a:lstStyle>
            <a:lvl1pPr marL="342900" lvl="0" indent="-3429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lvl="1" indent="-28575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>
              <a:lnSpc>
                <a:spcPct val="120000"/>
              </a:lnSpc>
              <a:spcBef>
                <a:spcPct val="0"/>
              </a:spcBef>
            </a:pPr>
            <a:r>
              <a:rPr lang="en-US" altLang="zh-CN" sz="2800" b="1" dirty="0" err="1">
                <a:latin typeface="Times New Roman" panose="02020603050405020304" pitchFamily="2" charset="0"/>
              </a:rPr>
              <a:t>Poutine</a:t>
            </a:r>
            <a:r>
              <a:rPr lang="en-US" altLang="zh-CN" sz="2800" b="1">
                <a:latin typeface="Times New Roman" panose="02020603050405020304" pitchFamily="2" charset="0"/>
              </a:rPr>
              <a:t> is a Canadian dish.</a:t>
            </a:r>
            <a:endParaRPr lang="en-US" altLang="zh-CN" sz="2800" b="1">
              <a:latin typeface="Times New Roman" panose="02020603050405020304" pitchFamily="2" charset="0"/>
            </a:endParaRPr>
          </a:p>
          <a:p>
            <a:pPr lvl="0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2800" b="1" dirty="0" err="1">
                <a:latin typeface="Times New Roman" panose="02020603050405020304" pitchFamily="2" charset="0"/>
              </a:rPr>
              <a:t>    Poutine</a:t>
            </a:r>
            <a:r>
              <a:rPr lang="en-US" altLang="zh-CN" sz="2800" b="1">
                <a:latin typeface="Times New Roman" panose="02020603050405020304" pitchFamily="2" charset="0"/>
              </a:rPr>
              <a:t> is made with French fries, cheese and gravy.</a:t>
            </a:r>
            <a:endParaRPr lang="en-US" altLang="zh-CN" sz="2800" b="1">
              <a:latin typeface="Times New Roman" panose="02020603050405020304" pitchFamily="2" charset="0"/>
            </a:endParaRPr>
          </a:p>
          <a:p>
            <a:pPr lvl="0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2800" b="1">
                <a:latin typeface="Times New Roman" panose="02020603050405020304" pitchFamily="2" charset="0"/>
              </a:rPr>
              <a:t>    It’s easy to make and it’s delicious!</a:t>
            </a:r>
            <a:endParaRPr lang="en-US" altLang="zh-CN" sz="2800" b="1">
              <a:latin typeface="Times New Roman" panose="02020603050405020304" pitchFamily="2" charset="0"/>
            </a:endParaRPr>
          </a:p>
        </p:txBody>
      </p:sp>
      <p:pic>
        <p:nvPicPr>
          <p:cNvPr id="30725" name="图片 30724" descr="3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93018" y="3790633"/>
            <a:ext cx="3305175" cy="25622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5" dur="500"/>
                                        <p:tgtEl>
                                          <p:spTgt spid="307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0" dur="500"/>
                                        <p:tgtEl>
                                          <p:spTgt spid="307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5" dur="500"/>
                                        <p:tgtEl>
                                          <p:spTgt spid="307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/>
      <p:bldP spid="30723" grpId="0"/>
      <p:bldP spid="30724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865505" y="155575"/>
            <a:ext cx="7941945" cy="56388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/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Fill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blanks.</a:t>
            </a:r>
            <a:endParaRPr lang="en-US" altLang="zh-CN" sz="2800" b="1" u="none" dirty="0">
              <a:solidFill>
                <a:srgbClr val="99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1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</a:t>
            </a:r>
            <a:r>
              <a:rPr lang="zh-CN" altLang="en-US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大多数人喜欢在空闲时间上网。</a:t>
            </a:r>
            <a:endParaRPr lang="zh-CN" altLang="en-US" sz="2800" b="1" u="none" dirty="0">
              <a:solidFill>
                <a:srgbClr val="00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Most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people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like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　　　　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their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free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time. 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2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</a:t>
            </a:r>
            <a:r>
              <a:rPr lang="zh-CN" altLang="en-US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你能告诉我一些关于英国的情况吗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Can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you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me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something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     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England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? 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3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</a:t>
            </a:r>
            <a:r>
              <a:rPr lang="zh-CN" altLang="en-US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做这道菜花费很多时间。</a:t>
            </a:r>
            <a:endParaRPr lang="zh-CN" altLang="en-US" sz="2800" b="1" u="sng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</a:t>
            </a:r>
            <a:r>
              <a:rPr lang="zh-CN" altLang="en-US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much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time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make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dish. 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4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</a:t>
            </a:r>
            <a:r>
              <a:rPr lang="zh-CN" altLang="en-US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这个电影值得看。</a:t>
            </a:r>
            <a:endParaRPr lang="zh-CN" altLang="en-US" sz="2800" b="1" u="none" dirty="0">
              <a:solidFill>
                <a:srgbClr val="00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movie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　　　　　　　　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 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5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</a:t>
            </a:r>
            <a:r>
              <a:rPr lang="zh-CN" altLang="en-US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这汤闻上去好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尝起来也好。</a:t>
            </a:r>
            <a:endParaRPr lang="zh-CN" altLang="en-US" sz="2800" b="1" u="none" dirty="0">
              <a:solidFill>
                <a:srgbClr val="00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soup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good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good. 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0"/>
            <a:endParaRPr lang="en-US" altLang="zh-CN" sz="2800" b="1" u="none" dirty="0">
              <a:solidFill>
                <a:srgbClr val="FF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779945" y="908825"/>
            <a:ext cx="203073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going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online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2555860" y="2204915"/>
            <a:ext cx="445960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tell                                 about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1428728" y="3068975"/>
            <a:ext cx="2500330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It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         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takes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2987890" y="3933035"/>
            <a:ext cx="288861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is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worth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watching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2693670" y="4779010"/>
            <a:ext cx="400558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smells                    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tastes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endParaRPr lang="zh-CN" altLang="en-US" dirty="0"/>
          </a:p>
        </p:txBody>
      </p:sp>
      <p:pic>
        <p:nvPicPr>
          <p:cNvPr id="7" name="图片 6" descr="123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62675" y="5482590"/>
            <a:ext cx="1375410" cy="11791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003300" y="478155"/>
            <a:ext cx="6872605" cy="3600986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0"/>
            <a:r>
              <a:rPr lang="en-US" altLang="zh-CN" sz="6000" b="1" u="none" dirty="0">
                <a:solidFill>
                  <a:srgbClr val="FF00FF"/>
                </a:solidFill>
                <a:latin typeface="Times New Roman" panose="02020603050405020304" pitchFamily="2" charset="0"/>
                <a:ea typeface="NEU-F5-S92" charset="0"/>
                <a:cs typeface="NEU-F5-S92" charset="0"/>
              </a:rPr>
              <a:t>Homework</a:t>
            </a:r>
            <a:endParaRPr lang="en-US" altLang="zh-CN" sz="6000" b="1" u="none" dirty="0">
              <a:solidFill>
                <a:srgbClr val="FF00FF"/>
              </a:solidFill>
              <a:latin typeface="Times New Roman" panose="02020603050405020304" pitchFamily="2" charset="0"/>
              <a:ea typeface="NEU-F5-S92" charset="0"/>
              <a:cs typeface="NEU-F5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1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.Remember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words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phrases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this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lesson.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2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.Write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few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sentences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about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“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My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 err="1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Favourite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Dish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”,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draw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picture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of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or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bring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photo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of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dish.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3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.Prepare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for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next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lesson.</a:t>
            </a:r>
            <a:endParaRPr lang="zh-CN" altLang="en-US" sz="2800" b="1" dirty="0">
              <a:latin typeface="Times New Roman" panose="02020603050405020304" pitchFamily="2" charset="0"/>
            </a:endParaRPr>
          </a:p>
        </p:txBody>
      </p:sp>
      <p:pic>
        <p:nvPicPr>
          <p:cNvPr id="4" name="图片 3" descr="图片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442720" y="4204335"/>
            <a:ext cx="1774825" cy="1824355"/>
          </a:xfrm>
          <a:prstGeom prst="rect">
            <a:avLst/>
          </a:prstGeom>
        </p:spPr>
      </p:pic>
      <p:sp>
        <p:nvSpPr>
          <p:cNvPr id="2" name="动作按钮: 后退或前一项 1">
            <a:hlinkClick r:id="" action="ppaction://hlinkshowjump?jump=firstslide"/>
          </p:cNvPr>
          <p:cNvSpPr/>
          <p:nvPr/>
        </p:nvSpPr>
        <p:spPr>
          <a:xfrm>
            <a:off x="7380605" y="5373370"/>
            <a:ext cx="503555" cy="431800"/>
          </a:xfrm>
          <a:prstGeom prst="actionButtonBackPrevious">
            <a:avLst/>
          </a:prstGeom>
          <a:solidFill>
            <a:sysClr val="window" lastClr="FFFFFF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style>
          <a:lnRef idx="2">
            <a:srgbClr val="4F81BD">
              <a:shade val="50000"/>
            </a:srgbClr>
          </a:lnRef>
          <a:fillRef idx="1">
            <a:srgbClr val="4F81BD"/>
          </a:fillRef>
          <a:effectRef idx="0">
            <a:srgbClr val="4F81BD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t01f6f4527bb73033e4[1]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506855" y="1348740"/>
            <a:ext cx="2858135" cy="2286635"/>
          </a:xfrm>
          <a:prstGeom prst="rect">
            <a:avLst/>
          </a:prstGeom>
        </p:spPr>
      </p:pic>
      <p:pic>
        <p:nvPicPr>
          <p:cNvPr id="3" name="图片 2" descr="t012c05e77eb95c9c0c[1]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16525" y="1348740"/>
            <a:ext cx="3300095" cy="2286000"/>
          </a:xfrm>
          <a:prstGeom prst="rect">
            <a:avLst/>
          </a:prstGeom>
        </p:spPr>
      </p:pic>
      <p:sp>
        <p:nvSpPr>
          <p:cNvPr id="100" name="文本框 99"/>
          <p:cNvSpPr txBox="1"/>
          <p:nvPr/>
        </p:nvSpPr>
        <p:spPr>
          <a:xfrm>
            <a:off x="1188085" y="411162"/>
            <a:ext cx="5080000" cy="518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0" indent="0"/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Chinese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dishes</a:t>
            </a:r>
            <a:endParaRPr lang="en-US" altLang="zh-CN" sz="2800" b="1" u="none">
              <a:solidFill>
                <a:srgbClr val="99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</p:txBody>
      </p:sp>
      <p:pic>
        <p:nvPicPr>
          <p:cNvPr id="4" name="图片 3" descr="su6_3378[1]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07490" y="3894455"/>
            <a:ext cx="2987040" cy="2240280"/>
          </a:xfrm>
          <a:prstGeom prst="rect">
            <a:avLst/>
          </a:prstGeom>
        </p:spPr>
      </p:pic>
      <p:pic>
        <p:nvPicPr>
          <p:cNvPr id="5" name="图片 4" descr="t012963451ffdfe90dd[2]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34610" y="3894455"/>
            <a:ext cx="2856865" cy="22409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文本占位符 8193"/>
          <p:cNvSpPr>
            <a:spLocks noGrp="1"/>
          </p:cNvSpPr>
          <p:nvPr>
            <p:ph type="body" sz="half" idx="1"/>
          </p:nvPr>
        </p:nvSpPr>
        <p:spPr>
          <a:xfrm>
            <a:off x="1258888" y="1700213"/>
            <a:ext cx="6624637" cy="3744912"/>
          </a:xfrm>
        </p:spPr>
        <p:txBody>
          <a:bodyPr/>
          <a:lstStyle/>
          <a:p>
            <a:pPr>
              <a:lnSpc>
                <a:spcPct val="120000"/>
              </a:lnSpc>
              <a:buNone/>
            </a:pPr>
            <a:r>
              <a:rPr lang="en-US" altLang="zh-CN" sz="2800" b="1" kern="1200" dirty="0">
                <a:solidFill>
                  <a:srgbClr val="6600FF"/>
                </a:solidFill>
                <a:latin typeface="Times New Roman" panose="02020603050405020304" pitchFamily="2" charset="0"/>
              </a:rPr>
              <a:t>online         </a:t>
            </a:r>
            <a:r>
              <a:rPr lang="en-US" altLang="zh-CN" sz="2800" b="1" i="1" kern="1200" dirty="0">
                <a:solidFill>
                  <a:srgbClr val="6600FF"/>
                </a:solidFill>
                <a:latin typeface="Times New Roman" panose="02020603050405020304" pitchFamily="2" charset="0"/>
              </a:rPr>
              <a:t>adj</a:t>
            </a:r>
            <a:r>
              <a:rPr lang="en-US" altLang="zh-CN" sz="2800" b="1" kern="1200" dirty="0">
                <a:solidFill>
                  <a:srgbClr val="6600FF"/>
                </a:solidFill>
                <a:latin typeface="Times New Roman" panose="02020603050405020304" pitchFamily="2" charset="0"/>
              </a:rPr>
              <a:t>. </a:t>
            </a:r>
            <a:r>
              <a:rPr lang="zh-CN" altLang="en-US" sz="2800" b="1" kern="1200" dirty="0">
                <a:solidFill>
                  <a:srgbClr val="6600FF"/>
                </a:solidFill>
                <a:latin typeface="Times New Roman" panose="02020603050405020304" pitchFamily="2" charset="0"/>
              </a:rPr>
              <a:t>在线的；联网的</a:t>
            </a:r>
            <a:endParaRPr lang="zh-CN" altLang="en-US" sz="2800" b="1" kern="1200" dirty="0">
              <a:solidFill>
                <a:srgbClr val="6600FF"/>
              </a:solidFill>
              <a:latin typeface="Times New Roman" panose="02020603050405020304" pitchFamily="2" charset="0"/>
            </a:endParaRPr>
          </a:p>
          <a:p>
            <a:pPr>
              <a:lnSpc>
                <a:spcPct val="120000"/>
              </a:lnSpc>
              <a:buNone/>
            </a:pPr>
            <a:r>
              <a:rPr lang="en-US" altLang="zh-CN" sz="2800" b="1" kern="1200" dirty="0">
                <a:solidFill>
                  <a:srgbClr val="6600FF"/>
                </a:solidFill>
                <a:latin typeface="Times New Roman" panose="02020603050405020304" pitchFamily="2" charset="0"/>
              </a:rPr>
              <a:t>especially    </a:t>
            </a:r>
            <a:r>
              <a:rPr lang="en-US" altLang="zh-CN" sz="2800" b="1" i="1" kern="1200" dirty="0">
                <a:solidFill>
                  <a:srgbClr val="6600FF"/>
                </a:solidFill>
                <a:latin typeface="Times New Roman" panose="02020603050405020304" pitchFamily="2" charset="0"/>
              </a:rPr>
              <a:t>adv</a:t>
            </a:r>
            <a:r>
              <a:rPr lang="en-US" altLang="zh-CN" sz="2800" b="1" kern="1200" dirty="0">
                <a:solidFill>
                  <a:srgbClr val="6600FF"/>
                </a:solidFill>
                <a:latin typeface="Times New Roman" panose="02020603050405020304" pitchFamily="2" charset="0"/>
              </a:rPr>
              <a:t>.  </a:t>
            </a:r>
            <a:r>
              <a:rPr lang="zh-CN" altLang="en-US" sz="2800" b="1" kern="1200" dirty="0">
                <a:solidFill>
                  <a:srgbClr val="6600FF"/>
                </a:solidFill>
                <a:latin typeface="Times New Roman" panose="02020603050405020304" pitchFamily="2" charset="0"/>
              </a:rPr>
              <a:t>尤其；特别           </a:t>
            </a:r>
            <a:endParaRPr lang="zh-CN" altLang="en-US" sz="2800" b="1" kern="1200" dirty="0">
              <a:solidFill>
                <a:srgbClr val="6600FF"/>
              </a:solidFill>
              <a:latin typeface="Times New Roman" panose="02020603050405020304" pitchFamily="2" charset="0"/>
            </a:endParaRPr>
          </a:p>
          <a:p>
            <a:pPr>
              <a:lnSpc>
                <a:spcPct val="120000"/>
              </a:lnSpc>
              <a:buNone/>
            </a:pPr>
            <a:r>
              <a:rPr lang="en-US" altLang="zh-CN" sz="2800" b="1" kern="1200" dirty="0">
                <a:solidFill>
                  <a:srgbClr val="6600FF"/>
                </a:solidFill>
                <a:latin typeface="Times New Roman" panose="02020603050405020304" pitchFamily="2" charset="0"/>
              </a:rPr>
              <a:t>treasure      </a:t>
            </a:r>
            <a:r>
              <a:rPr lang="en-US" altLang="zh-CN" sz="2800" b="1" i="1" kern="1200" dirty="0">
                <a:solidFill>
                  <a:srgbClr val="6600FF"/>
                </a:solidFill>
                <a:latin typeface="Times New Roman" panose="02020603050405020304" pitchFamily="2" charset="0"/>
              </a:rPr>
              <a:t>n</a:t>
            </a:r>
            <a:r>
              <a:rPr lang="en-US" altLang="zh-CN" sz="2800" b="1" kern="1200" dirty="0">
                <a:solidFill>
                  <a:srgbClr val="6600FF"/>
                </a:solidFill>
                <a:latin typeface="Times New Roman" panose="02020603050405020304" pitchFamily="2" charset="0"/>
              </a:rPr>
              <a:t>. </a:t>
            </a:r>
            <a:r>
              <a:rPr lang="zh-CN" altLang="en-US" sz="2800" b="1" kern="1200" dirty="0">
                <a:solidFill>
                  <a:srgbClr val="6600FF"/>
                </a:solidFill>
                <a:latin typeface="Times New Roman" panose="02020603050405020304" pitchFamily="2" charset="0"/>
              </a:rPr>
              <a:t>宝物；财富</a:t>
            </a:r>
            <a:endParaRPr lang="zh-CN" altLang="en-US" sz="2800" b="1" kern="1200" dirty="0">
              <a:solidFill>
                <a:srgbClr val="6600FF"/>
              </a:solidFill>
              <a:latin typeface="Times New Roman" panose="02020603050405020304" pitchFamily="2" charset="0"/>
            </a:endParaRPr>
          </a:p>
          <a:p>
            <a:pPr>
              <a:lnSpc>
                <a:spcPct val="120000"/>
              </a:lnSpc>
              <a:buNone/>
            </a:pPr>
            <a:r>
              <a:rPr lang="en-US" altLang="zh-CN" sz="2800" b="1" kern="1200" dirty="0">
                <a:solidFill>
                  <a:srgbClr val="6600FF"/>
                </a:solidFill>
                <a:latin typeface="Times New Roman" panose="02020603050405020304" pitchFamily="2" charset="0"/>
              </a:rPr>
              <a:t>end              </a:t>
            </a:r>
            <a:r>
              <a:rPr lang="en-US" altLang="zh-CN" sz="2800" b="1" i="1" kern="1200" dirty="0">
                <a:solidFill>
                  <a:srgbClr val="6600FF"/>
                </a:solidFill>
                <a:latin typeface="Times New Roman" panose="02020603050405020304" pitchFamily="2" charset="0"/>
              </a:rPr>
              <a:t>n</a:t>
            </a:r>
            <a:r>
              <a:rPr lang="en-US" altLang="zh-CN" sz="2800" b="1" kern="1200" dirty="0">
                <a:solidFill>
                  <a:srgbClr val="6600FF"/>
                </a:solidFill>
                <a:latin typeface="Times New Roman" panose="02020603050405020304" pitchFamily="2" charset="0"/>
              </a:rPr>
              <a:t>.   </a:t>
            </a:r>
            <a:r>
              <a:rPr lang="zh-CN" altLang="en-US" sz="2800" b="1" kern="1200" dirty="0">
                <a:solidFill>
                  <a:srgbClr val="6600FF"/>
                </a:solidFill>
                <a:latin typeface="Times New Roman" panose="02020603050405020304" pitchFamily="2" charset="0"/>
              </a:rPr>
              <a:t>最后；末端   </a:t>
            </a:r>
            <a:endParaRPr lang="zh-CN" altLang="en-US" sz="2800" b="1" kern="1200" dirty="0">
              <a:solidFill>
                <a:srgbClr val="6600FF"/>
              </a:solidFill>
              <a:latin typeface="Times New Roman" panose="02020603050405020304" pitchFamily="2" charset="0"/>
            </a:endParaRPr>
          </a:p>
          <a:p>
            <a:pPr>
              <a:lnSpc>
                <a:spcPct val="120000"/>
              </a:lnSpc>
              <a:buNone/>
            </a:pPr>
            <a:r>
              <a:rPr lang="en-US" altLang="zh-CN" sz="2800" b="1" kern="1200" dirty="0">
                <a:solidFill>
                  <a:srgbClr val="6600FF"/>
                </a:solidFill>
                <a:latin typeface="Times New Roman" panose="02020603050405020304" pitchFamily="2" charset="0"/>
              </a:rPr>
              <a:t>product       </a:t>
            </a:r>
            <a:r>
              <a:rPr lang="en-US" altLang="zh-CN" sz="2800" b="1" i="1" kern="1200" dirty="0">
                <a:solidFill>
                  <a:srgbClr val="6600FF"/>
                </a:solidFill>
                <a:latin typeface="Times New Roman" panose="02020603050405020304" pitchFamily="2" charset="0"/>
              </a:rPr>
              <a:t>n</a:t>
            </a:r>
            <a:r>
              <a:rPr lang="en-US" altLang="zh-CN" sz="2800" b="1" kern="1200" dirty="0">
                <a:solidFill>
                  <a:srgbClr val="6600FF"/>
                </a:solidFill>
                <a:latin typeface="Times New Roman" panose="02020603050405020304" pitchFamily="2" charset="0"/>
              </a:rPr>
              <a:t>. </a:t>
            </a:r>
            <a:r>
              <a:rPr lang="zh-CN" altLang="en-US" sz="2800" b="1" kern="1200" dirty="0">
                <a:solidFill>
                  <a:srgbClr val="6600FF"/>
                </a:solidFill>
                <a:latin typeface="Times New Roman" panose="02020603050405020304" pitchFamily="2" charset="0"/>
              </a:rPr>
              <a:t>产品；结果</a:t>
            </a:r>
            <a:endParaRPr lang="zh-CN" altLang="en-US" sz="2800" b="1" kern="1200" dirty="0">
              <a:solidFill>
                <a:srgbClr val="6600FF"/>
              </a:solidFill>
              <a:latin typeface="Times New Roman" panose="02020603050405020304" pitchFamily="2" charset="0"/>
            </a:endParaRPr>
          </a:p>
          <a:p>
            <a:pPr>
              <a:lnSpc>
                <a:spcPct val="120000"/>
              </a:lnSpc>
              <a:buNone/>
            </a:pPr>
            <a:r>
              <a:rPr lang="en-US" altLang="zh-CN" sz="2800" b="1" kern="1200" dirty="0">
                <a:solidFill>
                  <a:srgbClr val="6600FF"/>
                </a:solidFill>
                <a:latin typeface="Times New Roman" panose="02020603050405020304" pitchFamily="2" charset="0"/>
              </a:rPr>
              <a:t>worth           </a:t>
            </a:r>
            <a:r>
              <a:rPr lang="en-US" altLang="zh-CN" sz="2800" b="1" i="1" kern="1200" dirty="0">
                <a:solidFill>
                  <a:srgbClr val="6600FF"/>
                </a:solidFill>
                <a:latin typeface="Times New Roman" panose="02020603050405020304" pitchFamily="2" charset="0"/>
              </a:rPr>
              <a:t>adj</a:t>
            </a:r>
            <a:r>
              <a:rPr lang="en-US" altLang="zh-CN" sz="2800" b="1" kern="1200" dirty="0">
                <a:solidFill>
                  <a:srgbClr val="6600FF"/>
                </a:solidFill>
                <a:latin typeface="Times New Roman" panose="02020603050405020304" pitchFamily="2" charset="0"/>
              </a:rPr>
              <a:t>. </a:t>
            </a:r>
            <a:r>
              <a:rPr lang="zh-CN" altLang="en-US" sz="2800" b="1" kern="1200" dirty="0">
                <a:solidFill>
                  <a:srgbClr val="6600FF"/>
                </a:solidFill>
                <a:latin typeface="Times New Roman" panose="02020603050405020304" pitchFamily="2" charset="0"/>
              </a:rPr>
              <a:t>值得；有价值的</a:t>
            </a:r>
            <a:endParaRPr lang="zh-CN" altLang="en-US" sz="2800" b="1" kern="1200" dirty="0">
              <a:solidFill>
                <a:srgbClr val="6600FF"/>
              </a:solidFill>
              <a:latin typeface="Times New Roman" panose="02020603050405020304" pitchFamily="2" charset="0"/>
            </a:endParaRPr>
          </a:p>
        </p:txBody>
      </p:sp>
      <p:sp>
        <p:nvSpPr>
          <p:cNvPr id="7195" name="文本框 7194"/>
          <p:cNvSpPr txBox="1"/>
          <p:nvPr/>
        </p:nvSpPr>
        <p:spPr>
          <a:xfrm>
            <a:off x="1675130" y="781685"/>
            <a:ext cx="2879725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zh-CN" sz="4000" b="1">
                <a:solidFill>
                  <a:srgbClr val="FF0000"/>
                </a:solidFill>
                <a:latin typeface="Times New Roman" panose="02020603050405020304" pitchFamily="2" charset="0"/>
                <a:ea typeface="微软雅黑" panose="020B0503020204020204" charset="-122"/>
              </a:rPr>
              <a:t>New words</a:t>
            </a:r>
            <a:endParaRPr lang="en-US" altLang="zh-CN" sz="4000" b="1">
              <a:solidFill>
                <a:srgbClr val="FF0000"/>
              </a:solidFill>
              <a:latin typeface="Times New Roman" panose="02020603050405020304" pitchFamily="2" charset="0"/>
              <a:ea typeface="微软雅黑" panose="020B0503020204020204" charset="-122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1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1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095375" y="400685"/>
            <a:ext cx="6648450" cy="30784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Listen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write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true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(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)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or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false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(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</a:t>
            </a:r>
            <a:endParaRPr lang="en-US" altLang="zh-CN" sz="2800" b="1" u="none">
              <a:solidFill>
                <a:srgbClr val="99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1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Beijing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Duck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takes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lot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of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work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make.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2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Some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people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eat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noodles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for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breakfast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China.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3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Paul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once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had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Beijing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Duck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his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city.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>
              <a:solidFill>
                <a:srgbClr val="FF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344420" y="1257300"/>
            <a:ext cx="42037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T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2764790" y="2088515"/>
            <a:ext cx="42037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T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7428865" y="2606675"/>
            <a:ext cx="42037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T</a:t>
            </a:r>
            <a:endParaRPr lang="zh-CN" altLang="en-US" dirty="0"/>
          </a:p>
        </p:txBody>
      </p:sp>
      <p:pic>
        <p:nvPicPr>
          <p:cNvPr id="11" name="图片 10" descr="a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570220" y="3343910"/>
            <a:ext cx="2687320" cy="1864995"/>
          </a:xfrm>
          <a:prstGeom prst="ellipse">
            <a:avLst/>
          </a:prstGeom>
        </p:spPr>
      </p:pic>
      <p:pic>
        <p:nvPicPr>
          <p:cNvPr id="7" name="U2_Lesson 11 Food in China.mp3">
            <a:hlinkClick r:id="" action="ppaction://media"/>
          </p:cNvPr>
          <p:cNvPicPr>
            <a:picLocks noRot="1"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7596210" y="620805"/>
            <a:ext cx="584430" cy="5844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96469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2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2" grpId="0"/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989965" y="395605"/>
            <a:ext cx="7611110" cy="47853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Read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passage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answer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following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questions.</a:t>
            </a:r>
            <a:endParaRPr lang="en-US" altLang="zh-CN" sz="2800" b="1" u="none">
              <a:solidFill>
                <a:srgbClr val="99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1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What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were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Jenny’s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favourite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dishes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2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Who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saw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show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about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Lanzhou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noodles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on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TV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3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Why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do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many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people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eat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noodles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for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breakfast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,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lunch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or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supper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>
              <a:solidFill>
                <a:srgbClr val="FF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endParaRPr lang="en-US" altLang="zh-CN" sz="2800" b="1" u="none">
              <a:solidFill>
                <a:srgbClr val="FF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65860" y="1666875"/>
            <a:ext cx="725932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They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were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Beijing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Duck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and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Lanzhou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noodles.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1341755" y="2954020"/>
            <a:ext cx="2540000" cy="518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Dora.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827740" y="4293060"/>
            <a:ext cx="503745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indent="228600" algn="l">
              <a:buClr>
                <a:srgbClr val="000000"/>
              </a:buClr>
            </a:pP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Because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they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taste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really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good.</a:t>
            </a:r>
            <a:endParaRPr lang="zh-CN" altLang="en-US" dirty="0"/>
          </a:p>
        </p:txBody>
      </p:sp>
      <p:pic>
        <p:nvPicPr>
          <p:cNvPr id="9" name="图片 8" descr="29d13c49154bf738e162e6d8198be9c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362700" y="4262755"/>
            <a:ext cx="2344420" cy="1605280"/>
          </a:xfrm>
          <a:prstGeom prst="ellipse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148715" y="529590"/>
            <a:ext cx="7256145" cy="39319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Read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lesson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fill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blanks.</a:t>
            </a:r>
            <a:endParaRPr lang="en-US" altLang="zh-CN" sz="2800" b="1" u="none" dirty="0">
              <a:solidFill>
                <a:srgbClr val="99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Jenny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just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got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back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from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trip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Silk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 err="1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Road.She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goes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online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tell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others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about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food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 err="1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China.Her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 err="1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favourite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were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Beijing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Duck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Lanzhou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 err="1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noodles.They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have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lot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of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behind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 err="1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them.Beijing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Duck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true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Chinese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.Lanzhou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noodles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are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hand-made</a:t>
            </a:r>
            <a:r>
              <a:rPr lang="en-US" altLang="zh-CN" sz="28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 err="1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noodles.They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delicious. 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 dirty="0">
              <a:solidFill>
                <a:srgbClr val="FF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611495" y="1785620"/>
            <a:ext cx="111188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dishes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2404110" y="2642870"/>
            <a:ext cx="124968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history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3512185" y="3077210"/>
            <a:ext cx="143319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treasure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5365115" y="3472815"/>
            <a:ext cx="89344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taste</a:t>
            </a:r>
            <a:endParaRPr lang="zh-CN" altLang="en-US" dirty="0"/>
          </a:p>
        </p:txBody>
      </p:sp>
      <p:pic>
        <p:nvPicPr>
          <p:cNvPr id="10" name="图片 9" descr="3014ab8e6473f5ac94ed5931a1886064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r="1811" b="20288"/>
          <a:stretch>
            <a:fillRect/>
          </a:stretch>
        </p:blipFill>
        <p:spPr>
          <a:xfrm>
            <a:off x="5030470" y="4227830"/>
            <a:ext cx="2578735" cy="1627505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451610" y="979170"/>
            <a:ext cx="5080000" cy="2677656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marL="0" indent="0"/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☆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黑体_GBK" charset="0"/>
                <a:cs typeface="方正黑体_GBK" charset="0"/>
              </a:rPr>
              <a:t>教材解读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☆</a:t>
            </a:r>
            <a:endParaRPr lang="zh-CN" altLang="en-US" sz="2400" b="1" u="none" dirty="0">
              <a:solidFill>
                <a:srgbClr val="FF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400" b="1" dirty="0" smtClean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    </a:t>
            </a:r>
            <a:r>
              <a:rPr lang="en-US" altLang="zh-CN" sz="2400" b="1" u="sng" dirty="0" smtClean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1.I</a:t>
            </a:r>
            <a:r>
              <a:rPr lang="en-US" altLang="zh-CN" sz="2400" b="1" u="sng" dirty="0" smtClean="0">
                <a:solidFill>
                  <a:srgbClr val="9900CC"/>
                </a:solidFill>
                <a:latin typeface="Times New Roman" panose="02020603050405020304" pitchFamily="2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just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got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back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from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a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trip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to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the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Silk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Road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in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China. </a:t>
            </a:r>
            <a:endParaRPr lang="en-US" altLang="zh-CN" sz="2400" b="1" u="sng" dirty="0">
              <a:solidFill>
                <a:srgbClr val="9900CC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en-US" altLang="zh-CN" sz="2400" b="1" u="none" dirty="0" smtClean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     get</a:t>
            </a:r>
            <a:r>
              <a:rPr lang="en-US" altLang="zh-CN" sz="2400" b="1" u="none" dirty="0" smtClean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back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from</a:t>
            </a:r>
            <a:r>
              <a:rPr lang="en-US" altLang="zh-CN" sz="2400" b="1" u="none" baseline="-25000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…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表示“从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……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回来”。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     I</a:t>
            </a:r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got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back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from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Hainan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last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week.</a:t>
            </a:r>
            <a:endParaRPr lang="en-US" altLang="zh-CN" sz="2400" b="1" i="1" u="none" dirty="0">
              <a:solidFill>
                <a:srgbClr val="00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0"/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   我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上周从海南回来的。</a:t>
            </a:r>
            <a:endParaRPr lang="zh-CN" altLang="en-US" sz="2400" b="1" dirty="0">
              <a:latin typeface="Times New Roman" panose="02020603050405020304" pitchFamily="2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197600" y="2954020"/>
            <a:ext cx="1905000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174750" y="769938"/>
            <a:ext cx="5080000" cy="374904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marL="0" indent="228600"/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2.Well,they have a lot of history behind them. </a:t>
            </a:r>
            <a:endParaRPr lang="en-US" altLang="zh-CN" sz="2400" b="1" u="sng" dirty="0">
              <a:solidFill>
                <a:srgbClr val="9900CC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zh-CN" altLang="en-US" sz="2400" b="1" u="none" dirty="0" smtClean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  a 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lot of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意为“许多”,它的同义短语是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lots of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,后接可数名词复数或不可数名词。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We must eat a lot of fruit and vegetables every day.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我们每天必须吃许多水果和蔬菜。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You need to read a lot of books.</a:t>
            </a:r>
            <a:endParaRPr lang="en-US" altLang="zh-CN" sz="2400" b="1" i="1" u="none" dirty="0">
              <a:solidFill>
                <a:srgbClr val="00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228600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你需要读很多书。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934710" y="3521075"/>
            <a:ext cx="1905000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161415" y="476885"/>
            <a:ext cx="5963285" cy="557784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228600" algn="l"/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3.It takes a lot of work, but the end product is worth it. </a:t>
            </a:r>
            <a:endParaRPr lang="en-US" altLang="zh-CN" sz="2400" b="1" u="sng" dirty="0">
              <a:solidFill>
                <a:srgbClr val="9900CC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 ◆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句式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It takes…to do…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意为“做某事花费……”,此时要用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It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作形式主语,而将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真正</a:t>
            </a:r>
            <a:r>
              <a:rPr lang="zh-CN" altLang="en-US" sz="2400" b="1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的</a:t>
            </a:r>
            <a:r>
              <a:rPr lang="en-US" altLang="zh-CN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主语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(动词不定式)放在后面。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It takes me half an hour to walk to school every day.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每天步行去学校要花费我半个小时的时间。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◆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worth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用作形容词,意为“值得”,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be worth + </a:t>
            </a:r>
            <a:r>
              <a:rPr lang="zh-CN" altLang="en-US" sz="2400" b="1" i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n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,表示“…… 值得……”;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be worth doing sth.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表示“某事值得被做”。 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 coat is worth 100 yuan.</a:t>
            </a:r>
            <a:endParaRPr lang="en-US" altLang="zh-CN" sz="2400" b="1" i="1" u="none" dirty="0">
              <a:solidFill>
                <a:srgbClr val="00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这个外套值100元。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 book is not worth reading.</a:t>
            </a:r>
            <a:endParaRPr lang="en-US" altLang="zh-CN" sz="2400" b="1" i="1" u="none" dirty="0">
              <a:solidFill>
                <a:srgbClr val="00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这本书不值得读。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817995" y="4625975"/>
            <a:ext cx="1905000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A7C6E5"/>
      </a:accent1>
      <a:accent2>
        <a:srgbClr val="333399"/>
      </a:accent2>
      <a:accent3>
        <a:srgbClr val="FFFFFF"/>
      </a:accent3>
      <a:accent4>
        <a:srgbClr val="000000"/>
      </a:accent4>
      <a:accent5>
        <a:srgbClr val="D0DFEF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A7C6E5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0DFEF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3C1DA"/>
      </a:accent5>
      <a:accent6>
        <a:srgbClr val="AC4744"/>
      </a:accent6>
      <a:hlink>
        <a:srgbClr val="0000FF"/>
      </a:hlink>
      <a:folHlink>
        <a:srgbClr val="80008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3658</Words>
  <Application>WPS 演示</Application>
  <PresentationFormat>全屏显示(4:3)</PresentationFormat>
  <Paragraphs>176</Paragraphs>
  <Slides>17</Slides>
  <Notes>1</Notes>
  <HiddenSlides>0</HiddenSlides>
  <MMClips>2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32" baseType="lpstr">
      <vt:lpstr>Arial</vt:lpstr>
      <vt:lpstr>宋体</vt:lpstr>
      <vt:lpstr>Wingdings</vt:lpstr>
      <vt:lpstr>Aharoni</vt:lpstr>
      <vt:lpstr>Times New Roman</vt:lpstr>
      <vt:lpstr>楷体</vt:lpstr>
      <vt:lpstr>NEU-BZ-S92</vt:lpstr>
      <vt:lpstr>方正书宋_GBK</vt:lpstr>
      <vt:lpstr>微软雅黑</vt:lpstr>
      <vt:lpstr>方正黑体_GBK</vt:lpstr>
      <vt:lpstr>NEU-HZ-S92</vt:lpstr>
      <vt:lpstr>NEU-F5-S92</vt:lpstr>
      <vt:lpstr>Arial Unicode MS</vt:lpstr>
      <vt:lpstr>Segoe Print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Administrator</cp:lastModifiedBy>
  <cp:revision>85</cp:revision>
  <dcterms:created xsi:type="dcterms:W3CDTF">2015-11-21T07:20:00Z</dcterms:created>
  <dcterms:modified xsi:type="dcterms:W3CDTF">2018-12-29T09:16:13Z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2052-11.1.0.8205</vt:lpwstr>
  </property>
</Properties>
</file>